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7"/>
  </p:notesMasterIdLst>
  <p:sldIdLst>
    <p:sldId id="296" r:id="rId2"/>
    <p:sldId id="261" r:id="rId3"/>
    <p:sldId id="318" r:id="rId4"/>
    <p:sldId id="317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82" autoAdjust="0"/>
    <p:restoredTop sz="94343" autoAdjust="0"/>
  </p:normalViewPr>
  <p:slideViewPr>
    <p:cSldViewPr snapToGrid="0">
      <p:cViewPr>
        <p:scale>
          <a:sx n="69" d="100"/>
          <a:sy n="69" d="100"/>
        </p:scale>
        <p:origin x="642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Aug </a:t>
            </a:r>
            <a:r>
              <a:rPr lang="en-US" dirty="0" smtClean="0"/>
              <a:t>29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119576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Do Now (on slips of paper)</a:t>
            </a:r>
          </a:p>
          <a:p>
            <a:r>
              <a:rPr lang="en-US" sz="2000" b="1" dirty="0" smtClean="0"/>
              <a:t>Check your </a:t>
            </a:r>
            <a:r>
              <a:rPr lang="en-US" sz="2000" b="1" dirty="0" err="1" smtClean="0"/>
              <a:t>ave</a:t>
            </a:r>
            <a:r>
              <a:rPr lang="en-US" sz="2000" b="1" dirty="0" smtClean="0"/>
              <a:t>/</a:t>
            </a:r>
            <a:r>
              <a:rPr lang="en-US" sz="2000" b="1" dirty="0" err="1" smtClean="0"/>
              <a:t>Std</a:t>
            </a:r>
            <a:r>
              <a:rPr lang="en-US" sz="2000" b="1" dirty="0" smtClean="0"/>
              <a:t> results with your assigned calculation cohort</a:t>
            </a:r>
          </a:p>
          <a:p>
            <a:endParaRPr lang="en-US" sz="20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41173" y="5124456"/>
            <a:ext cx="28983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Get out </a:t>
            </a:r>
            <a:r>
              <a:rPr lang="en-US" dirty="0" smtClean="0">
                <a:solidFill>
                  <a:srgbClr val="7030A0"/>
                </a:solidFill>
              </a:rPr>
              <a:t>Warmup and your </a:t>
            </a:r>
            <a:r>
              <a:rPr lang="en-US" dirty="0" err="1" smtClean="0">
                <a:solidFill>
                  <a:srgbClr val="7030A0"/>
                </a:solidFill>
              </a:rPr>
              <a:t>ave</a:t>
            </a:r>
            <a:r>
              <a:rPr lang="en-US" dirty="0" smtClean="0">
                <a:solidFill>
                  <a:srgbClr val="7030A0"/>
                </a:solidFill>
              </a:rPr>
              <a:t>/</a:t>
            </a:r>
            <a:r>
              <a:rPr lang="en-US" dirty="0" err="1" smtClean="0">
                <a:solidFill>
                  <a:srgbClr val="7030A0"/>
                </a:solidFill>
              </a:rPr>
              <a:t>std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calcs</a:t>
            </a:r>
            <a:r>
              <a:rPr lang="en-US" dirty="0" smtClean="0">
                <a:solidFill>
                  <a:srgbClr val="7030A0"/>
                </a:solidFill>
              </a:rPr>
              <a:t> for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Hmk check</a:t>
            </a:r>
            <a:endParaRPr lang="en-US" dirty="0" smtClean="0">
              <a:solidFill>
                <a:srgbClr val="7030A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314475"/>
              </p:ext>
            </p:extLst>
          </p:nvPr>
        </p:nvGraphicFramePr>
        <p:xfrm>
          <a:off x="734291" y="3585383"/>
          <a:ext cx="5583380" cy="1290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6676">
                  <a:extLst>
                    <a:ext uri="{9D8B030D-6E8A-4147-A177-3AD203B41FA5}">
                      <a16:colId xmlns:a16="http://schemas.microsoft.com/office/drawing/2014/main" val="638054314"/>
                    </a:ext>
                  </a:extLst>
                </a:gridCol>
                <a:gridCol w="1116676">
                  <a:extLst>
                    <a:ext uri="{9D8B030D-6E8A-4147-A177-3AD203B41FA5}">
                      <a16:colId xmlns:a16="http://schemas.microsoft.com/office/drawing/2014/main" val="448528161"/>
                    </a:ext>
                  </a:extLst>
                </a:gridCol>
                <a:gridCol w="1116676">
                  <a:extLst>
                    <a:ext uri="{9D8B030D-6E8A-4147-A177-3AD203B41FA5}">
                      <a16:colId xmlns:a16="http://schemas.microsoft.com/office/drawing/2014/main" val="2017479860"/>
                    </a:ext>
                  </a:extLst>
                </a:gridCol>
                <a:gridCol w="1116676">
                  <a:extLst>
                    <a:ext uri="{9D8B030D-6E8A-4147-A177-3AD203B41FA5}">
                      <a16:colId xmlns:a16="http://schemas.microsoft.com/office/drawing/2014/main" val="2961112510"/>
                    </a:ext>
                  </a:extLst>
                </a:gridCol>
                <a:gridCol w="1116676">
                  <a:extLst>
                    <a:ext uri="{9D8B030D-6E8A-4147-A177-3AD203B41FA5}">
                      <a16:colId xmlns:a16="http://schemas.microsoft.com/office/drawing/2014/main" val="2642920386"/>
                    </a:ext>
                  </a:extLst>
                </a:gridCol>
              </a:tblGrid>
              <a:tr h="32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Volumes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+/- 0.1 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5282523"/>
                  </a:ext>
                </a:extLst>
              </a:tr>
              <a:tr h="32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"5 mL"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"15 mL"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"25 mL"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"35 mL"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"45 mL"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43909159"/>
                  </a:ext>
                </a:extLst>
              </a:tr>
              <a:tr h="32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Hussein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Candace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Maeta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Zofie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Ben 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79969262"/>
                  </a:ext>
                </a:extLst>
              </a:tr>
              <a:tr h="322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Thien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Jesus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Maclean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Jameson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Lock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64238939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274722"/>
              </p:ext>
            </p:extLst>
          </p:nvPr>
        </p:nvGraphicFramePr>
        <p:xfrm>
          <a:off x="4724403" y="5051690"/>
          <a:ext cx="6497780" cy="14381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9556">
                  <a:extLst>
                    <a:ext uri="{9D8B030D-6E8A-4147-A177-3AD203B41FA5}">
                      <a16:colId xmlns:a16="http://schemas.microsoft.com/office/drawing/2014/main" val="1134221672"/>
                    </a:ext>
                  </a:extLst>
                </a:gridCol>
                <a:gridCol w="1299556">
                  <a:extLst>
                    <a:ext uri="{9D8B030D-6E8A-4147-A177-3AD203B41FA5}">
                      <a16:colId xmlns:a16="http://schemas.microsoft.com/office/drawing/2014/main" val="4247985317"/>
                    </a:ext>
                  </a:extLst>
                </a:gridCol>
                <a:gridCol w="1299556">
                  <a:extLst>
                    <a:ext uri="{9D8B030D-6E8A-4147-A177-3AD203B41FA5}">
                      <a16:colId xmlns:a16="http://schemas.microsoft.com/office/drawing/2014/main" val="541160287"/>
                    </a:ext>
                  </a:extLst>
                </a:gridCol>
                <a:gridCol w="1299556">
                  <a:extLst>
                    <a:ext uri="{9D8B030D-6E8A-4147-A177-3AD203B41FA5}">
                      <a16:colId xmlns:a16="http://schemas.microsoft.com/office/drawing/2014/main" val="3764004677"/>
                    </a:ext>
                  </a:extLst>
                </a:gridCol>
                <a:gridCol w="1299556">
                  <a:extLst>
                    <a:ext uri="{9D8B030D-6E8A-4147-A177-3AD203B41FA5}">
                      <a16:colId xmlns:a16="http://schemas.microsoft.com/office/drawing/2014/main" val="2506032178"/>
                    </a:ext>
                  </a:extLst>
                </a:gridCol>
              </a:tblGrid>
              <a:tr h="3746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Masses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+/- 0.01 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9602221"/>
                  </a:ext>
                </a:extLst>
              </a:tr>
              <a:tr h="20697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"5 mL"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"15 mL"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"25 mL"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"35 mL"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"45 mL"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3307602"/>
                  </a:ext>
                </a:extLst>
              </a:tr>
              <a:tr h="3746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Miles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Ben 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Kieran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Jonathan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Evan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983071"/>
                  </a:ext>
                </a:extLst>
              </a:tr>
              <a:tr h="37462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Marc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Akil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Cristina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Matthew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Ms. Triplett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8655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17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Objectives</a:t>
            </a:r>
          </a:p>
          <a:p>
            <a:pPr lvl="1"/>
            <a:r>
              <a:rPr lang="en-US" b="1" dirty="0" smtClean="0"/>
              <a:t>1.2 Uncertainties and Errors</a:t>
            </a:r>
            <a:endParaRPr lang="en-US" b="1" dirty="0"/>
          </a:p>
          <a:p>
            <a:pPr lvl="1"/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Assignment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b="1" dirty="0" smtClean="0"/>
              <a:t>Complete the Graphing Error Lab</a:t>
            </a:r>
            <a:endParaRPr lang="en-US" dirty="0"/>
          </a:p>
          <a:p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Post </a:t>
            </a:r>
            <a:r>
              <a:rPr lang="en-US" b="1" dirty="0" err="1" smtClean="0"/>
              <a:t>ave</a:t>
            </a:r>
            <a:r>
              <a:rPr lang="en-US" b="1" dirty="0" smtClean="0"/>
              <a:t>/</a:t>
            </a:r>
            <a:r>
              <a:rPr lang="en-US" b="1" dirty="0" err="1" smtClean="0"/>
              <a:t>std</a:t>
            </a:r>
            <a:r>
              <a:rPr lang="en-US" b="1" dirty="0" smtClean="0"/>
              <a:t> data on board for everyone.</a:t>
            </a:r>
          </a:p>
          <a:p>
            <a:pPr lvl="1"/>
            <a:r>
              <a:rPr lang="en-US" b="1" dirty="0" smtClean="0"/>
              <a:t>Find the </a:t>
            </a:r>
            <a:r>
              <a:rPr lang="en-US" b="1" dirty="0" err="1" smtClean="0"/>
              <a:t>ave</a:t>
            </a:r>
            <a:r>
              <a:rPr lang="en-US" b="1" dirty="0" smtClean="0"/>
              <a:t> of the volume </a:t>
            </a:r>
            <a:r>
              <a:rPr lang="en-US" b="1" dirty="0" err="1" smtClean="0"/>
              <a:t>stds</a:t>
            </a:r>
            <a:r>
              <a:rPr lang="en-US" b="1" dirty="0" smtClean="0"/>
              <a:t> and the </a:t>
            </a:r>
            <a:r>
              <a:rPr lang="en-US" b="1" dirty="0" err="1" smtClean="0"/>
              <a:t>ave</a:t>
            </a:r>
            <a:r>
              <a:rPr lang="en-US" b="1" dirty="0" smtClean="0"/>
              <a:t> of the mass </a:t>
            </a:r>
            <a:r>
              <a:rPr lang="en-US" b="1" dirty="0" err="1" smtClean="0"/>
              <a:t>stds</a:t>
            </a:r>
            <a:r>
              <a:rPr lang="en-US" b="1" dirty="0" smtClean="0"/>
              <a:t>. </a:t>
            </a:r>
            <a:r>
              <a:rPr lang="en-US" b="1" dirty="0" smtClean="0">
                <a:solidFill>
                  <a:srgbClr val="FF0000"/>
                </a:solidFill>
              </a:rPr>
              <a:t>We will assume these are the same uncertainties for all points.</a:t>
            </a:r>
            <a:endParaRPr lang="en-US" b="1" dirty="0"/>
          </a:p>
          <a:p>
            <a:pPr lvl="1"/>
            <a:r>
              <a:rPr lang="en-US" b="1" dirty="0" smtClean="0"/>
              <a:t>Create your graph </a:t>
            </a:r>
          </a:p>
          <a:p>
            <a:pPr lvl="1"/>
            <a:r>
              <a:rPr lang="en-US" b="1" dirty="0" smtClean="0"/>
              <a:t>Perform the Error analysis</a:t>
            </a:r>
          </a:p>
          <a:p>
            <a:pPr lvl="1"/>
            <a:r>
              <a:rPr lang="en-US" b="1" dirty="0" smtClean="0"/>
              <a:t>State your results.</a:t>
            </a:r>
            <a:endParaRPr lang="en-US" b="1" dirty="0"/>
          </a:p>
          <a:p>
            <a:pPr lvl="1"/>
            <a:endParaRPr lang="en-US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Graphing Error </a:t>
            </a:r>
            <a:r>
              <a:rPr lang="en-US" dirty="0" smtClean="0"/>
              <a:t>Lab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399737" cy="34163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Collect Mass and Volume Data for water for volumes of APPROX 5, 15, 25, 35, 45 mL. </a:t>
            </a:r>
            <a:r>
              <a:rPr lang="en-US" i="1" dirty="0" smtClean="0">
                <a:solidFill>
                  <a:srgbClr val="FF0000"/>
                </a:solidFill>
              </a:rPr>
              <a:t>(be sloppy)</a:t>
            </a:r>
          </a:p>
          <a:p>
            <a:pPr lvl="1"/>
            <a:r>
              <a:rPr lang="en-US" i="1" dirty="0" smtClean="0"/>
              <a:t>Record the </a:t>
            </a:r>
            <a:r>
              <a:rPr lang="en-US" i="1" u="sng" dirty="0" smtClean="0"/>
              <a:t>actual volume </a:t>
            </a:r>
            <a:r>
              <a:rPr lang="en-US" i="1" u="sng" dirty="0" smtClean="0"/>
              <a:t>used</a:t>
            </a:r>
            <a:r>
              <a:rPr lang="en-US" i="1" dirty="0" smtClean="0"/>
              <a:t>.  </a:t>
            </a:r>
            <a:r>
              <a:rPr lang="en-US" i="1" dirty="0" smtClean="0">
                <a:solidFill>
                  <a:srgbClr val="FF0000"/>
                </a:solidFill>
              </a:rPr>
              <a:t>(Do NOT use exactly 5.0 mL etc…)</a:t>
            </a:r>
          </a:p>
          <a:p>
            <a:pPr lvl="1"/>
            <a:r>
              <a:rPr lang="en-US" i="1" dirty="0" smtClean="0"/>
              <a:t>Record the mass to 2 decimal places using an electronic balance. </a:t>
            </a:r>
            <a:r>
              <a:rPr lang="en-US" i="1" dirty="0" smtClean="0">
                <a:solidFill>
                  <a:srgbClr val="FF0000"/>
                </a:solidFill>
              </a:rPr>
              <a:t>(Don’t bother to tare)</a:t>
            </a:r>
            <a:endParaRPr lang="en-US" i="1" dirty="0"/>
          </a:p>
          <a:p>
            <a:r>
              <a:rPr lang="en-US" i="1" dirty="0" smtClean="0"/>
              <a:t>Share your data with the class on the board and copy all class data.</a:t>
            </a:r>
          </a:p>
          <a:p>
            <a:r>
              <a:rPr lang="en-US" b="1" dirty="0" smtClean="0"/>
              <a:t>Find </a:t>
            </a:r>
            <a:r>
              <a:rPr lang="en-US" b="1" dirty="0" err="1" smtClean="0"/>
              <a:t>ave</a:t>
            </a:r>
            <a:r>
              <a:rPr lang="en-US" b="1" dirty="0" smtClean="0"/>
              <a:t> and </a:t>
            </a:r>
            <a:r>
              <a:rPr lang="en-US" b="1" dirty="0" err="1" smtClean="0"/>
              <a:t>std</a:t>
            </a:r>
            <a:r>
              <a:rPr lang="en-US" b="1" dirty="0" smtClean="0"/>
              <a:t> dev of all volume and mass data. (Divide and conquer.)</a:t>
            </a:r>
          </a:p>
          <a:p>
            <a:r>
              <a:rPr lang="en-US" b="1" dirty="0" smtClean="0"/>
              <a:t>Plot points (mass vs volume) with error bars for each point reflecting </a:t>
            </a:r>
            <a:r>
              <a:rPr lang="en-US" b="1" dirty="0" err="1" smtClean="0"/>
              <a:t>std</a:t>
            </a:r>
            <a:r>
              <a:rPr lang="en-US" b="1" dirty="0"/>
              <a:t> </a:t>
            </a:r>
            <a:r>
              <a:rPr lang="en-US" b="1" dirty="0" err="1" smtClean="0"/>
              <a:t>devs</a:t>
            </a:r>
            <a:endParaRPr lang="en-US" b="1" dirty="0" smtClean="0"/>
          </a:p>
          <a:p>
            <a:r>
              <a:rPr lang="en-US" b="1" dirty="0" smtClean="0"/>
              <a:t>Determine min/max lines to asses uncertainty in slope and intercept</a:t>
            </a:r>
            <a:r>
              <a:rPr lang="en-US" b="1" dirty="0" smtClean="0"/>
              <a:t>. (use colors)</a:t>
            </a:r>
            <a:endParaRPr lang="en-US" b="1" dirty="0" smtClean="0"/>
          </a:p>
          <a:p>
            <a:r>
              <a:rPr lang="en-US" b="1" dirty="0" smtClean="0"/>
              <a:t>Determine best fit line with uncertainties for the density of water.  </a:t>
            </a:r>
          </a:p>
          <a:p>
            <a:r>
              <a:rPr lang="en-US" b="1" dirty="0" smtClean="0"/>
              <a:t>Compare results to accepted 1.00 g/mL with a % error.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5617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Graphing Error Analysis </a:t>
            </a:r>
            <a:r>
              <a:rPr lang="en-US" dirty="0" smtClean="0"/>
              <a:t>Re</a:t>
            </a:r>
            <a:r>
              <a:rPr lang="en-US" dirty="0" smtClean="0"/>
              <a:t>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Decide on IV and DV variables.</a:t>
            </a:r>
          </a:p>
          <a:p>
            <a:r>
              <a:rPr lang="en-US" b="1" dirty="0" smtClean="0"/>
              <a:t>Title the graph and the two axes.</a:t>
            </a:r>
          </a:p>
          <a:p>
            <a:r>
              <a:rPr lang="en-US" b="1" dirty="0" smtClean="0"/>
              <a:t>Decide on scales for both axes.</a:t>
            </a:r>
          </a:p>
          <a:p>
            <a:r>
              <a:rPr lang="en-US" b="1" dirty="0" smtClean="0"/>
              <a:t>Plot points.</a:t>
            </a:r>
          </a:p>
          <a:p>
            <a:r>
              <a:rPr lang="en-US" b="1" dirty="0" smtClean="0"/>
              <a:t>Draw error bars for extreme points (or all)</a:t>
            </a:r>
          </a:p>
          <a:p>
            <a:r>
              <a:rPr lang="en-US" b="1" dirty="0" smtClean="0"/>
              <a:t>Draw best fit line.</a:t>
            </a:r>
          </a:p>
          <a:p>
            <a:r>
              <a:rPr lang="en-US" b="1" dirty="0" smtClean="0"/>
              <a:t>Find two points </a:t>
            </a:r>
            <a:r>
              <a:rPr lang="en-US" b="1" u="sng" dirty="0" smtClean="0"/>
              <a:t>on best fit line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Use algebra to find slope of and intercept of the best fit line.</a:t>
            </a:r>
          </a:p>
          <a:p>
            <a:r>
              <a:rPr lang="en-US" b="1" dirty="0" smtClean="0"/>
              <a:t>Draw the max and min slope lines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7053" y="2438679"/>
            <a:ext cx="4825159" cy="34163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Determine two points on each max/min line generated from the extreme point error boxes </a:t>
            </a:r>
          </a:p>
          <a:p>
            <a:r>
              <a:rPr lang="en-US" b="1" dirty="0" smtClean="0"/>
              <a:t>Use algebra to determine the slope and intercept of the max and min lines</a:t>
            </a:r>
          </a:p>
          <a:p>
            <a:r>
              <a:rPr lang="en-US" b="1" dirty="0" smtClean="0"/>
              <a:t>Find the (max – min)/2 for slope to determine the uncertainty in the best fit slope.</a:t>
            </a:r>
          </a:p>
          <a:p>
            <a:r>
              <a:rPr lang="en-US" b="1" dirty="0" smtClean="0"/>
              <a:t>Find the (max – min)/2 for the intercepts to determine the uncertainty in the best fit intercept.</a:t>
            </a:r>
          </a:p>
          <a:p>
            <a:r>
              <a:rPr lang="en-US" b="1" dirty="0" smtClean="0"/>
              <a:t>Write summary equation for the best fit line with uncertainties.</a:t>
            </a:r>
          </a:p>
          <a:p>
            <a:r>
              <a:rPr lang="en-US" b="1" dirty="0" smtClean="0"/>
              <a:t>Determine the percent error, if appropriate.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8034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277518" cy="34163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Exit slip –  </a:t>
            </a:r>
            <a:r>
              <a:rPr lang="en-US" sz="2000" b="1" dirty="0" smtClean="0"/>
              <a:t>In detail, how does one draws a maximum slope line?</a:t>
            </a:r>
            <a:endParaRPr lang="en-US" sz="2000" b="1" dirty="0" smtClean="0"/>
          </a:p>
          <a:p>
            <a:endParaRPr lang="en-US" sz="2000" b="1" dirty="0"/>
          </a:p>
          <a:p>
            <a:endParaRPr lang="en-US" sz="2000" b="1" dirty="0" smtClean="0"/>
          </a:p>
          <a:p>
            <a:r>
              <a:rPr lang="en-US" sz="2000" b="1" dirty="0" smtClean="0"/>
              <a:t>What’s Due?  (</a:t>
            </a:r>
            <a:r>
              <a:rPr lang="en-US" sz="2000" b="1" dirty="0" smtClean="0"/>
              <a:t>Pending </a:t>
            </a:r>
            <a:r>
              <a:rPr lang="en-US" sz="2000" b="1" dirty="0" smtClean="0"/>
              <a:t>assignments to complete.)</a:t>
            </a:r>
          </a:p>
          <a:p>
            <a:pPr lvl="1"/>
            <a:r>
              <a:rPr lang="en-US" sz="1800" b="1" dirty="0" smtClean="0"/>
              <a:t>Complete the Graphing Error Density of Water Lab (attach your graph)</a:t>
            </a:r>
          </a:p>
          <a:p>
            <a:r>
              <a:rPr lang="en-US" sz="2000" b="1" dirty="0" smtClean="0"/>
              <a:t>What’s </a:t>
            </a:r>
            <a:r>
              <a:rPr lang="en-US" sz="2000" b="1" dirty="0" smtClean="0"/>
              <a:t>Next?  (How to prepare for the next day)</a:t>
            </a:r>
          </a:p>
          <a:p>
            <a:pPr lvl="1"/>
            <a:r>
              <a:rPr lang="en-US" sz="1800" b="1" dirty="0" smtClean="0"/>
              <a:t>Read IB </a:t>
            </a:r>
            <a:r>
              <a:rPr lang="en-US" sz="1800" b="1" dirty="0" smtClean="0"/>
              <a:t>2.1 p35-44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23470</TotalTime>
  <Words>538</Words>
  <Application>Microsoft Office PowerPoint</Application>
  <PresentationFormat>Widescreen</PresentationFormat>
  <Paragraphs>87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 Boardroom</vt:lpstr>
      <vt:lpstr>Physics 1 – Aug 29, 2019</vt:lpstr>
      <vt:lpstr>Objectives and Agenda</vt:lpstr>
      <vt:lpstr>Graphing Error Lab Overview</vt:lpstr>
      <vt:lpstr>Graphing Error Analysis Review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119</cp:revision>
  <dcterms:created xsi:type="dcterms:W3CDTF">2015-08-11T02:33:52Z</dcterms:created>
  <dcterms:modified xsi:type="dcterms:W3CDTF">2019-08-29T12:47:16Z</dcterms:modified>
</cp:coreProperties>
</file>